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92" r:id="rId5"/>
    <p:sldId id="288" r:id="rId6"/>
    <p:sldId id="289" r:id="rId7"/>
    <p:sldId id="290" r:id="rId8"/>
    <p:sldId id="294" r:id="rId9"/>
    <p:sldId id="295" r:id="rId10"/>
    <p:sldId id="293" r:id="rId11"/>
    <p:sldId id="261" r:id="rId12"/>
    <p:sldId id="278" r:id="rId13"/>
    <p:sldId id="266" r:id="rId14"/>
    <p:sldId id="267" r:id="rId15"/>
    <p:sldId id="268" r:id="rId16"/>
    <p:sldId id="269" r:id="rId17"/>
    <p:sldId id="280" r:id="rId18"/>
    <p:sldId id="270" r:id="rId19"/>
    <p:sldId id="271" r:id="rId20"/>
    <p:sldId id="272" r:id="rId21"/>
    <p:sldId id="273" r:id="rId22"/>
    <p:sldId id="281" r:id="rId23"/>
    <p:sldId id="274" r:id="rId24"/>
    <p:sldId id="275" r:id="rId25"/>
    <p:sldId id="276" r:id="rId26"/>
    <p:sldId id="277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  <a:srgbClr val="FFCC00"/>
    <a:srgbClr val="CC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4713" autoAdjust="0"/>
  </p:normalViewPr>
  <p:slideViewPr>
    <p:cSldViewPr>
      <p:cViewPr>
        <p:scale>
          <a:sx n="80" d="100"/>
          <a:sy n="80" d="100"/>
        </p:scale>
        <p:origin x="-1651" y="-1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32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66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6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99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86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5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55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37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15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1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31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01DF-3120-4B5A-9891-9C3A78E8C500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0755-1E65-4128-AB3E-B5E8B176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25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2" Type="http://schemas.openxmlformats.org/officeDocument/2006/relationships/image" Target="../media/image1.jpeg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11" Type="http://schemas.openxmlformats.org/officeDocument/2006/relationships/slide" Target="slide10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slide" Target="slide2.xml"/><Relationship Id="rId10" Type="http://schemas.openxmlformats.org/officeDocument/2006/relationships/slide" Target="slide9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8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683568" y="5589240"/>
            <a:ext cx="2520280" cy="936104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3" action="ppaction://hlinksldjump"/>
              </a:rPr>
              <a:t>Начать игру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476672"/>
            <a:ext cx="8208912" cy="2880320"/>
          </a:xfrm>
          <a:prstGeom prst="roundRect">
            <a:avLst/>
          </a:prstGeom>
          <a:solidFill>
            <a:srgbClr val="FFFFFF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«Перекресток истин»</a:t>
            </a:r>
            <a:endParaRPr lang="ru-RU" sz="7200" dirty="0"/>
          </a:p>
        </p:txBody>
      </p:sp>
      <p:pic>
        <p:nvPicPr>
          <p:cNvPr id="32774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717032"/>
            <a:ext cx="3191024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502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Заголовок 4"/>
          <p:cNvSpPr txBox="1">
            <a:spLocks/>
          </p:cNvSpPr>
          <p:nvPr/>
        </p:nvSpPr>
        <p:spPr>
          <a:xfrm>
            <a:off x="1403648" y="116632"/>
            <a:ext cx="6192688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«Искусство» за 30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683568" y="5373216"/>
            <a:ext cx="5472608" cy="8640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Великий Новгород </a:t>
            </a:r>
            <a:endParaRPr lang="ru-RU" sz="4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7544" y="1052736"/>
            <a:ext cx="8208912" cy="388843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800" dirty="0" smtClean="0"/>
              <a:t>Считается, что первый памятник великому поэту был в Пятигорске, 1889 год, но это не так.  Первое скульптурное изображение поэта было в другом городе, совсем не связанном с жизнью поэта. Этот скульптурный барельеф с изображением М.Ю. Лермонтова занял достойное место в памятнике «Тысячелетие России».</a:t>
            </a:r>
          </a:p>
          <a:p>
            <a:r>
              <a:rPr lang="ru-RU" sz="2800" dirty="0" smtClean="0"/>
              <a:t>Где находится этот барельеф? </a:t>
            </a:r>
          </a:p>
        </p:txBody>
      </p:sp>
    </p:spTree>
    <p:extLst>
      <p:ext uri="{BB962C8B-B14F-4D97-AF65-F5344CB8AC3E}">
        <p14:creationId xmlns:p14="http://schemas.microsoft.com/office/powerpoint/2010/main" val="323332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Заголовок 4"/>
          <p:cNvSpPr txBox="1">
            <a:spLocks/>
          </p:cNvSpPr>
          <p:nvPr/>
        </p:nvSpPr>
        <p:spPr>
          <a:xfrm>
            <a:off x="1763688" y="116632"/>
            <a:ext cx="5760640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«</a:t>
            </a:r>
            <a:r>
              <a:rPr kumimoji="0" lang="ru-RU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Искусство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» за 40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251520" y="6021288"/>
            <a:ext cx="2952328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 памятников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51520" y="980728"/>
            <a:ext cx="8640960" cy="23042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3600" dirty="0" smtClean="0">
                <a:solidFill>
                  <a:schemeClr val="tx1"/>
                </a:solidFill>
                <a:latin typeface="Courier New" pitchFamily="49" charset="0"/>
                <a:ea typeface="+mj-ea"/>
                <a:cs typeface="Courier New" pitchFamily="49" charset="0"/>
              </a:rPr>
              <a:t>Как </a:t>
            </a:r>
            <a:r>
              <a:rPr lang="ru-RU" sz="3600" dirty="0" err="1" smtClean="0">
                <a:solidFill>
                  <a:schemeClr val="tx1"/>
                </a:solidFill>
                <a:latin typeface="Courier New" pitchFamily="49" charset="0"/>
                <a:ea typeface="+mj-ea"/>
                <a:cs typeface="Courier New" pitchFamily="49" charset="0"/>
              </a:rPr>
              <a:t>сурская</a:t>
            </a:r>
            <a:r>
              <a:rPr lang="ru-RU" sz="3600" dirty="0" smtClean="0">
                <a:solidFill>
                  <a:schemeClr val="tx1"/>
                </a:solidFill>
                <a:latin typeface="Courier New" pitchFamily="49" charset="0"/>
                <a:ea typeface="+mj-ea"/>
                <a:cs typeface="Courier New" pitchFamily="49" charset="0"/>
              </a:rPr>
              <a:t> земля увековечила память поэта? Сколько всего памятников М.Ю. Лермонтова в Пензе и Пензенской области?</a:t>
            </a:r>
            <a:endParaRPr lang="ru-RU" sz="3600" dirty="0">
              <a:solidFill>
                <a:schemeClr val="tx1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34020" t="12765" r="31961" b="29082"/>
          <a:stretch>
            <a:fillRect/>
          </a:stretch>
        </p:blipFill>
        <p:spPr bwMode="auto">
          <a:xfrm>
            <a:off x="100479" y="3501008"/>
            <a:ext cx="2023249" cy="2304256"/>
          </a:xfrm>
          <a:prstGeom prst="rect">
            <a:avLst/>
          </a:prstGeom>
          <a:noFill/>
        </p:spPr>
      </p:pic>
      <p:pic>
        <p:nvPicPr>
          <p:cNvPr id="17412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 l="26069" t="2874" r="21794" b="31013"/>
          <a:stretch>
            <a:fillRect/>
          </a:stretch>
        </p:blipFill>
        <p:spPr bwMode="auto">
          <a:xfrm>
            <a:off x="1403648" y="3284984"/>
            <a:ext cx="1512168" cy="2675374"/>
          </a:xfrm>
          <a:prstGeom prst="rect">
            <a:avLst/>
          </a:prstGeom>
          <a:noFill/>
        </p:spPr>
      </p:pic>
      <p:pic>
        <p:nvPicPr>
          <p:cNvPr id="17414" name="Picture 6" descr="Picture background"/>
          <p:cNvPicPr>
            <a:picLocks noChangeAspect="1" noChangeArrowheads="1"/>
          </p:cNvPicPr>
          <p:nvPr/>
        </p:nvPicPr>
        <p:blipFill>
          <a:blip r:embed="rId5" cstate="print"/>
          <a:srcRect l="39149" t="12960" r="28721" b="10721"/>
          <a:stretch>
            <a:fillRect/>
          </a:stretch>
        </p:blipFill>
        <p:spPr bwMode="auto">
          <a:xfrm>
            <a:off x="2555776" y="3327341"/>
            <a:ext cx="1512168" cy="2693947"/>
          </a:xfrm>
          <a:prstGeom prst="rect">
            <a:avLst/>
          </a:prstGeom>
          <a:noFill/>
        </p:spPr>
      </p:pic>
      <p:pic>
        <p:nvPicPr>
          <p:cNvPr id="17418" name="Picture 10" descr="Picture background"/>
          <p:cNvPicPr>
            <a:picLocks noChangeAspect="1" noChangeArrowheads="1"/>
          </p:cNvPicPr>
          <p:nvPr/>
        </p:nvPicPr>
        <p:blipFill>
          <a:blip r:embed="rId6" cstate="print"/>
          <a:srcRect l="13230" r="27236"/>
          <a:stretch>
            <a:fillRect/>
          </a:stretch>
        </p:blipFill>
        <p:spPr bwMode="auto">
          <a:xfrm>
            <a:off x="3779912" y="3429000"/>
            <a:ext cx="2000570" cy="2520280"/>
          </a:xfrm>
          <a:prstGeom prst="rect">
            <a:avLst/>
          </a:prstGeom>
          <a:noFill/>
        </p:spPr>
      </p:pic>
      <p:pic>
        <p:nvPicPr>
          <p:cNvPr id="17420" name="Picture 12" descr="Picture background"/>
          <p:cNvPicPr>
            <a:picLocks noChangeAspect="1" noChangeArrowheads="1"/>
          </p:cNvPicPr>
          <p:nvPr/>
        </p:nvPicPr>
        <p:blipFill>
          <a:blip r:embed="rId7" cstate="print"/>
          <a:srcRect l="39128" t="13500" r="33556"/>
          <a:stretch>
            <a:fillRect/>
          </a:stretch>
        </p:blipFill>
        <p:spPr bwMode="auto">
          <a:xfrm>
            <a:off x="5580112" y="3356992"/>
            <a:ext cx="1500033" cy="2597697"/>
          </a:xfrm>
          <a:prstGeom prst="rect">
            <a:avLst/>
          </a:prstGeom>
          <a:noFill/>
        </p:spPr>
      </p:pic>
      <p:pic>
        <p:nvPicPr>
          <p:cNvPr id="17416" name="Picture 8" descr="Picture background"/>
          <p:cNvPicPr>
            <a:picLocks noChangeAspect="1" noChangeArrowheads="1"/>
          </p:cNvPicPr>
          <p:nvPr/>
        </p:nvPicPr>
        <p:blipFill>
          <a:blip r:embed="rId8" cstate="print"/>
          <a:srcRect l="20790" r="20621"/>
          <a:stretch>
            <a:fillRect/>
          </a:stretch>
        </p:blipFill>
        <p:spPr bwMode="auto">
          <a:xfrm>
            <a:off x="6867413" y="3356992"/>
            <a:ext cx="2025067" cy="2592288"/>
          </a:xfrm>
          <a:prstGeom prst="rect">
            <a:avLst/>
          </a:prstGeom>
          <a:noFill/>
        </p:spPr>
      </p:pic>
      <p:sp>
        <p:nvSpPr>
          <p:cNvPr id="10" name="Стрелка влево 9">
            <a:hlinkClick r:id="rId9" action="ppaction://hlinksldjump"/>
          </p:cNvPr>
          <p:cNvSpPr/>
          <p:nvPr/>
        </p:nvSpPr>
        <p:spPr>
          <a:xfrm>
            <a:off x="7524328" y="587727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34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Заголовок 4"/>
          <p:cNvSpPr txBox="1">
            <a:spLocks/>
          </p:cNvSpPr>
          <p:nvPr/>
        </p:nvSpPr>
        <p:spPr>
          <a:xfrm>
            <a:off x="1763688" y="116632"/>
            <a:ext cx="5472608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«Искусство» за 50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179512" y="5301208"/>
            <a:ext cx="7200800" cy="136815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ourier New" pitchFamily="49" charset="0"/>
                <a:ea typeface="+mj-ea"/>
                <a:cs typeface="Courier New" pitchFamily="49" charset="0"/>
              </a:rPr>
              <a:t>«Маскарад» 12 апреля 1862 года был официально разрешен для постановок</a:t>
            </a:r>
            <a:endParaRPr lang="ru-RU" b="1" dirty="0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107504" y="953344"/>
            <a:ext cx="8928992" cy="36997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ea typeface="+mj-ea"/>
                <a:cs typeface="Courier New" pitchFamily="49" charset="0"/>
              </a:rPr>
              <a:t>Это пьеса, четвертая по счету, написанная М.Ю. Лермонтовым в 1835 году. Автор страстно желал видеть её на сцене, но цензура упорно отказывала ему. Официальное разрешение на постановку удалось получить только в 1852. Полный запрет на постановку был снят в пору либеральных реформ, в апр. 1862. 24 сентября 1862 года драму поставил Малый театр.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ea typeface="+mj-ea"/>
                <a:cs typeface="Courier New" pitchFamily="49" charset="0"/>
              </a:rPr>
              <a:t>Что это за пьеса?</a:t>
            </a:r>
          </a:p>
        </p:txBody>
      </p:sp>
    </p:spTree>
    <p:extLst>
      <p:ext uri="{BB962C8B-B14F-4D97-AF65-F5344CB8AC3E}">
        <p14:creationId xmlns:p14="http://schemas.microsoft.com/office/powerpoint/2010/main" val="295534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4"/>
          <p:cNvSpPr txBox="1">
            <a:spLocks/>
          </p:cNvSpPr>
          <p:nvPr/>
        </p:nvSpPr>
        <p:spPr>
          <a:xfrm>
            <a:off x="1979712" y="116632"/>
            <a:ext cx="5472608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Courier New" pitchFamily="49" charset="0"/>
                <a:ea typeface="+mj-ea"/>
                <a:cs typeface="Courier New" pitchFamily="49" charset="0"/>
              </a:rPr>
              <a:t>«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История» за 10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980728"/>
            <a:ext cx="8784976" cy="14642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Какими европейскими языками владел Лермонтов?</a:t>
            </a:r>
            <a:endParaRPr lang="ru-RU" sz="4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Текст 6"/>
          <p:cNvSpPr txBox="1">
            <a:spLocks/>
          </p:cNvSpPr>
          <p:nvPr/>
        </p:nvSpPr>
        <p:spPr>
          <a:xfrm>
            <a:off x="251520" y="5517232"/>
            <a:ext cx="7128792" cy="108012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b="1" dirty="0" smtClean="0">
                <a:latin typeface="Courier New" pitchFamily="49" charset="0"/>
                <a:cs typeface="Courier New" pitchFamily="49" charset="0"/>
              </a:rPr>
              <a:t>Французским и немецким</a:t>
            </a:r>
            <a:endParaRPr lang="ru-RU" sz="40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1979712" y="116632"/>
            <a:ext cx="5472608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«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История» за 20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512" y="980728"/>
            <a:ext cx="8784976" cy="13280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С кем из поэтов сравнивал себя Лермонтов?</a:t>
            </a:r>
            <a:endParaRPr lang="ru-RU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Текст 6"/>
          <p:cNvSpPr txBox="1">
            <a:spLocks/>
          </p:cNvSpPr>
          <p:nvPr/>
        </p:nvSpPr>
        <p:spPr>
          <a:xfrm>
            <a:off x="251520" y="2636912"/>
            <a:ext cx="6984776" cy="38164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Байрон</a:t>
            </a:r>
          </a:p>
          <a:p>
            <a:pPr marL="0" indent="0">
              <a:buNone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В 1830 году поэт увлекся творчеством и личностью лорда Байрона. Тогда же он сравнивал себя с великим английским поэтом, осознавал сходство мироощущения своего и Байрона.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9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4"/>
          <p:cNvSpPr txBox="1">
            <a:spLocks/>
          </p:cNvSpPr>
          <p:nvPr/>
        </p:nvSpPr>
        <p:spPr>
          <a:xfrm>
            <a:off x="1979712" y="116632"/>
            <a:ext cx="5472608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«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История» за 30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512" y="980728"/>
            <a:ext cx="8784976" cy="25538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В каком звании вышел из Школы гвардейских подпрапорщиков и кавалерийских юнкеров Лермонтов?</a:t>
            </a:r>
          </a:p>
        </p:txBody>
      </p:sp>
      <p:sp>
        <p:nvSpPr>
          <p:cNvPr id="6" name="Текст 6"/>
          <p:cNvSpPr txBox="1">
            <a:spLocks/>
          </p:cNvSpPr>
          <p:nvPr/>
        </p:nvSpPr>
        <p:spPr>
          <a:xfrm>
            <a:off x="251520" y="4653136"/>
            <a:ext cx="6984776" cy="1800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В ноябре 1834 года М.Ю.Лермонтов выходит из Школы в звании корнета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61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4"/>
          <p:cNvSpPr txBox="1">
            <a:spLocks/>
          </p:cNvSpPr>
          <p:nvPr/>
        </p:nvSpPr>
        <p:spPr>
          <a:xfrm>
            <a:off x="1979712" y="116632"/>
            <a:ext cx="5472608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«История» за 40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2008" y="908720"/>
            <a:ext cx="8964488" cy="13280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Из-за какого произведения был сослан первый раз на Кавказ?</a:t>
            </a:r>
          </a:p>
        </p:txBody>
      </p:sp>
      <p:sp>
        <p:nvSpPr>
          <p:cNvPr id="19" name="Текст 6"/>
          <p:cNvSpPr txBox="1">
            <a:spLocks/>
          </p:cNvSpPr>
          <p:nvPr/>
        </p:nvSpPr>
        <p:spPr>
          <a:xfrm>
            <a:off x="107504" y="3356992"/>
            <a:ext cx="7272808" cy="338437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2400" b="1" dirty="0" smtClean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ru-RU" b="1" dirty="0" smtClean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Стихотворение «Смерть поэта» посвящено смерти А.С. Пушкина. В нем поэт гневно обвинил убийц поэта. После «Смерти поэта» он стал одним из самых популярных писателей в России.</a:t>
            </a:r>
            <a:endParaRPr lang="ru-RU" sz="2400" b="1" dirty="0">
              <a:solidFill>
                <a:schemeClr val="dk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50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1979712" y="116632"/>
            <a:ext cx="5472608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«История» за 50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19" name="Текст 6"/>
          <p:cNvSpPr txBox="1">
            <a:spLocks/>
          </p:cNvSpPr>
          <p:nvPr/>
        </p:nvSpPr>
        <p:spPr>
          <a:xfrm>
            <a:off x="467544" y="4365104"/>
            <a:ext cx="7056784" cy="223224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С сыном французского посланника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Барантом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(18 февраля 1840 г.) - спор о смерти Пушкина, о национальной чести русских и соперничество из-за женщины.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5536" y="1052736"/>
            <a:ext cx="8280920" cy="31683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720000"/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С кем и из-за чего произошла у Лермонтова дуэль, за которую он был вторично сослан на Кавказ?</a:t>
            </a:r>
          </a:p>
        </p:txBody>
      </p:sp>
    </p:spTree>
    <p:extLst>
      <p:ext uri="{BB962C8B-B14F-4D97-AF65-F5344CB8AC3E}">
        <p14:creationId xmlns:p14="http://schemas.microsoft.com/office/powerpoint/2010/main" val="117150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1979712" y="116632"/>
            <a:ext cx="5472608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«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Краеведение» за 10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512" y="980728"/>
            <a:ext cx="8784976" cy="17366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М.Ю. Лермонтов родился в Москве, почему его Родиной считаются Тарханы?</a:t>
            </a:r>
            <a:endParaRPr lang="ru-RU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Текст 6"/>
          <p:cNvSpPr txBox="1">
            <a:spLocks/>
          </p:cNvSpPr>
          <p:nvPr/>
        </p:nvSpPr>
        <p:spPr>
          <a:xfrm>
            <a:off x="251520" y="4221088"/>
            <a:ext cx="7056784" cy="194421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Поэт провёл почти всё свое детство у бабушки в имении Тарханы</a:t>
            </a:r>
            <a:endParaRPr lang="ru-RU" sz="32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23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179512" y="116632"/>
            <a:ext cx="878497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«Краеведение» за 20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1979712" y="116632"/>
            <a:ext cx="5472608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«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Краеведение» за 20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16" name="Текст 6"/>
          <p:cNvSpPr txBox="1">
            <a:spLocks/>
          </p:cNvSpPr>
          <p:nvPr/>
        </p:nvSpPr>
        <p:spPr>
          <a:xfrm>
            <a:off x="179512" y="4653136"/>
            <a:ext cx="7416824" cy="20882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Усадьба Тарханы, сквер Лермонтова, улица Лермонтова, областная библиотека им. М.Ю. Лермонтова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512" y="980728"/>
            <a:ext cx="8784976" cy="3600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400" b="1" dirty="0" smtClean="0">
                <a:latin typeface="Courier New" pitchFamily="49" charset="0"/>
                <a:cs typeface="Courier New" pitchFamily="49" charset="0"/>
              </a:rPr>
              <a:t>Какие места в Пензенской области связанны с жизнью и творчеством М.Ю.Лермонтова</a:t>
            </a:r>
            <a:endParaRPr lang="ru-RU" sz="32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15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3274591"/>
              </p:ext>
            </p:extLst>
          </p:nvPr>
        </p:nvGraphicFramePr>
        <p:xfrm>
          <a:off x="251518" y="188640"/>
          <a:ext cx="8640961" cy="640871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080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65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65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65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265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2658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046099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КАТЕГОРИИ</a:t>
                      </a:r>
                      <a:endParaRPr lang="ru-RU" sz="32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2523"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ГЕОГРАФИЯ</a:t>
                      </a:r>
                      <a:endParaRPr lang="ru-RU" sz="3200" b="1" kern="1200" dirty="0">
                        <a:solidFill>
                          <a:schemeClr val="dk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Courier New" pitchFamily="49" charset="0"/>
                          <a:cs typeface="Courier New" pitchFamily="49" charset="0"/>
                          <a:hlinkClick r:id="rId3" action="ppaction://hlinksldjump"/>
                        </a:rPr>
                        <a:t>10</a:t>
                      </a:r>
                      <a:endParaRPr lang="ru-RU" sz="4000" b="1" dirty="0">
                        <a:solidFill>
                          <a:srgbClr val="0000FF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Courier New" pitchFamily="49" charset="0"/>
                          <a:cs typeface="Courier New" pitchFamily="49" charset="0"/>
                          <a:hlinkClick r:id="rId4" action="ppaction://hlinksldjump"/>
                        </a:rPr>
                        <a:t>20</a:t>
                      </a:r>
                      <a:endParaRPr lang="ru-RU" sz="4000" b="1" dirty="0">
                        <a:solidFill>
                          <a:srgbClr val="0000FF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Courier New" pitchFamily="49" charset="0"/>
                          <a:cs typeface="Courier New" pitchFamily="49" charset="0"/>
                          <a:hlinkClick r:id="rId5" action="ppaction://hlinksldjump"/>
                        </a:rPr>
                        <a:t>30</a:t>
                      </a:r>
                      <a:endParaRPr lang="ru-RU" sz="4000" b="1" dirty="0">
                        <a:solidFill>
                          <a:srgbClr val="0000FF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 smtClean="0">
                          <a:latin typeface="Courier New" pitchFamily="49" charset="0"/>
                          <a:cs typeface="Courier New" pitchFamily="49" charset="0"/>
                          <a:hlinkClick r:id="rId6" action="ppaction://hlinksldjump"/>
                        </a:rPr>
                        <a:t>40</a:t>
                      </a:r>
                      <a:endParaRPr lang="ru-RU" sz="4000" b="1" kern="1200" dirty="0">
                        <a:solidFill>
                          <a:srgbClr val="0000FF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  <a:hlinkClick r:id="rId3" action="ppaction://hlinksldjump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  <a:hlinkClick r:id="rId7" action="ppaction://hlinksldjump"/>
                        </a:rPr>
                        <a:t>50</a:t>
                      </a:r>
                      <a:endParaRPr lang="ru-RU" sz="4000" b="1" kern="1200" dirty="0">
                        <a:solidFill>
                          <a:schemeClr val="dk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  <a:hlinkClick r:id="rId8" action="ppaction://hlinksldjump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72523"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latin typeface="Courier New" pitchFamily="49" charset="0"/>
                          <a:cs typeface="Courier New" pitchFamily="49" charset="0"/>
                        </a:rPr>
                        <a:t>ИСКУССТВО</a:t>
                      </a:r>
                      <a:endParaRPr lang="ru-RU" sz="3200" b="1" kern="1200" dirty="0">
                        <a:solidFill>
                          <a:schemeClr val="dk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 smtClean="0">
                          <a:latin typeface="Courier New" pitchFamily="49" charset="0"/>
                          <a:cs typeface="Courier New" pitchFamily="49" charset="0"/>
                          <a:hlinkClick r:id="rId9" action="ppaction://hlinksldjump"/>
                        </a:rPr>
                        <a:t>10</a:t>
                      </a:r>
                      <a:endParaRPr lang="ru-RU" sz="4000" b="1" kern="1200" dirty="0">
                        <a:solidFill>
                          <a:srgbClr val="0000FF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  <a:hlinkClick r:id="rId10" action="ppaction://hlinksldjump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 smtClean="0">
                          <a:latin typeface="Courier New" pitchFamily="49" charset="0"/>
                          <a:cs typeface="Courier New" pitchFamily="49" charset="0"/>
                          <a:hlinkClick r:id="rId10" action="ppaction://hlinksldjump"/>
                        </a:rPr>
                        <a:t>20</a:t>
                      </a:r>
                      <a:endParaRPr lang="ru-RU" sz="4000" b="1" kern="1200" dirty="0">
                        <a:solidFill>
                          <a:srgbClr val="0000FF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  <a:hlinkClick r:id="rId10" action="ppaction://hlinksldjump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 smtClean="0">
                          <a:latin typeface="Courier New" pitchFamily="49" charset="0"/>
                          <a:cs typeface="Courier New" pitchFamily="49" charset="0"/>
                          <a:hlinkClick r:id="rId11" action="ppaction://hlinksldjump"/>
                        </a:rPr>
                        <a:t>30</a:t>
                      </a:r>
                      <a:endParaRPr lang="ru-RU" sz="4000" b="1" kern="1200" dirty="0">
                        <a:solidFill>
                          <a:srgbClr val="0000FF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  <a:hlinkClick r:id="rId10" action="ppaction://hlinksldjump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 smtClean="0">
                          <a:latin typeface="Courier New" pitchFamily="49" charset="0"/>
                          <a:cs typeface="Courier New" pitchFamily="49" charset="0"/>
                          <a:hlinkClick r:id="rId8" action="ppaction://hlinksldjump"/>
                        </a:rPr>
                        <a:t>40</a:t>
                      </a:r>
                      <a:endParaRPr lang="ru-RU" sz="4000" b="1" kern="1200" dirty="0">
                        <a:solidFill>
                          <a:srgbClr val="0000FF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  <a:hlinkClick r:id="rId10" action="ppaction://hlinksldjump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 smtClean="0">
                          <a:latin typeface="Courier New" pitchFamily="49" charset="0"/>
                          <a:cs typeface="Courier New" pitchFamily="49" charset="0"/>
                          <a:hlinkClick r:id="rId12" action="ppaction://hlinksldjump"/>
                        </a:rPr>
                        <a:t>50</a:t>
                      </a:r>
                      <a:endParaRPr lang="ru-RU" sz="4000" b="1" kern="1200" dirty="0">
                        <a:solidFill>
                          <a:srgbClr val="0000FF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  <a:hlinkClick r:id="rId10" action="ppaction://hlinksldjump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725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 smtClean="0">
                          <a:latin typeface="Courier New" pitchFamily="49" charset="0"/>
                          <a:cs typeface="Courier New" pitchFamily="49" charset="0"/>
                        </a:rPr>
                        <a:t>ИСТОРИЯ</a:t>
                      </a:r>
                      <a:endParaRPr lang="ru-RU" sz="3200" b="1" kern="1200" dirty="0" smtClean="0">
                        <a:solidFill>
                          <a:schemeClr val="dk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 smtClean="0">
                          <a:latin typeface="Courier New" pitchFamily="49" charset="0"/>
                          <a:cs typeface="Courier New" pitchFamily="49" charset="0"/>
                          <a:hlinkClick r:id="rId13" action="ppaction://hlinksldjump"/>
                        </a:rPr>
                        <a:t>10</a:t>
                      </a:r>
                      <a:endParaRPr lang="ru-RU" sz="4000" b="1" kern="1200" dirty="0">
                        <a:solidFill>
                          <a:srgbClr val="0000FF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  <a:hlinkClick r:id="rId3" action="ppaction://hlinksldjump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 smtClean="0">
                          <a:latin typeface="Courier New" pitchFamily="49" charset="0"/>
                          <a:cs typeface="Courier New" pitchFamily="49" charset="0"/>
                          <a:hlinkClick r:id="rId14" action="ppaction://hlinksldjump"/>
                        </a:rPr>
                        <a:t>20</a:t>
                      </a:r>
                      <a:endParaRPr lang="ru-RU" sz="4000" b="1" kern="1200" dirty="0">
                        <a:solidFill>
                          <a:srgbClr val="0000FF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  <a:hlinkClick r:id="rId3" action="ppaction://hlinksldjump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 smtClean="0">
                          <a:latin typeface="Courier New" pitchFamily="49" charset="0"/>
                          <a:cs typeface="Courier New" pitchFamily="49" charset="0"/>
                          <a:hlinkClick r:id="rId15" action="ppaction://hlinksldjump"/>
                        </a:rPr>
                        <a:t>30</a:t>
                      </a:r>
                      <a:endParaRPr lang="ru-RU" sz="4000" b="1" kern="1200" dirty="0">
                        <a:solidFill>
                          <a:srgbClr val="0000FF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  <a:hlinkClick r:id="rId3" action="ppaction://hlinksldjump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 smtClean="0">
                          <a:latin typeface="Courier New" pitchFamily="49" charset="0"/>
                          <a:cs typeface="Courier New" pitchFamily="49" charset="0"/>
                          <a:hlinkClick r:id="rId16" action="ppaction://hlinksldjump"/>
                        </a:rPr>
                        <a:t>40</a:t>
                      </a:r>
                      <a:endParaRPr lang="ru-RU" sz="4000" b="1" kern="1200" dirty="0">
                        <a:solidFill>
                          <a:srgbClr val="0000FF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  <a:hlinkClick r:id="rId3" action="ppaction://hlinksldjump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 smtClean="0">
                          <a:latin typeface="Courier New" pitchFamily="49" charset="0"/>
                          <a:cs typeface="Courier New" pitchFamily="49" charset="0"/>
                          <a:hlinkClick r:id="rId17" action="ppaction://hlinksldjump"/>
                        </a:rPr>
                        <a:t>50</a:t>
                      </a:r>
                      <a:endParaRPr lang="ru-RU" sz="4000" b="1" kern="1200" dirty="0">
                        <a:solidFill>
                          <a:srgbClr val="0000FF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  <a:hlinkClick r:id="rId3" action="ppaction://hlinksldjump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72523"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latin typeface="Courier New" pitchFamily="49" charset="0"/>
                          <a:cs typeface="Courier New" pitchFamily="49" charset="0"/>
                        </a:rPr>
                        <a:t>КРАЕВЕДЕНИЕ</a:t>
                      </a:r>
                      <a:endParaRPr lang="ru-RU" sz="3200" b="1" kern="1200" dirty="0">
                        <a:solidFill>
                          <a:schemeClr val="dk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 smtClean="0">
                          <a:latin typeface="Courier New" pitchFamily="49" charset="0"/>
                          <a:cs typeface="Courier New" pitchFamily="49" charset="0"/>
                          <a:hlinkClick r:id="rId18" action="ppaction://hlinksldjump"/>
                        </a:rPr>
                        <a:t>10</a:t>
                      </a:r>
                      <a:endParaRPr lang="ru-RU" sz="4000" b="1" kern="1200" dirty="0">
                        <a:solidFill>
                          <a:srgbClr val="0000FF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  <a:hlinkClick r:id="rId18" action="ppaction://hlinksldjump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 smtClean="0">
                          <a:latin typeface="Courier New" pitchFamily="49" charset="0"/>
                          <a:cs typeface="Courier New" pitchFamily="49" charset="0"/>
                          <a:hlinkClick r:id="rId19" action="ppaction://hlinksldjump"/>
                        </a:rPr>
                        <a:t>20</a:t>
                      </a:r>
                      <a:endParaRPr lang="ru-RU" sz="4000" b="1" kern="1200" dirty="0">
                        <a:solidFill>
                          <a:srgbClr val="0000FF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  <a:hlinkClick r:id="rId18" action="ppaction://hlinksldjump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 smtClean="0">
                          <a:latin typeface="Courier New" pitchFamily="49" charset="0"/>
                          <a:cs typeface="Courier New" pitchFamily="49" charset="0"/>
                          <a:hlinkClick r:id="rId20" action="ppaction://hlinksldjump"/>
                        </a:rPr>
                        <a:t>30</a:t>
                      </a:r>
                      <a:endParaRPr lang="ru-RU" sz="4000" b="1" kern="1200" dirty="0">
                        <a:solidFill>
                          <a:srgbClr val="0000FF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  <a:hlinkClick r:id="rId18" action="ppaction://hlinksldjump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 smtClean="0">
                          <a:latin typeface="Courier New" pitchFamily="49" charset="0"/>
                          <a:cs typeface="Courier New" pitchFamily="49" charset="0"/>
                          <a:hlinkClick r:id="rId21" action="ppaction://hlinksldjump"/>
                        </a:rPr>
                        <a:t>40</a:t>
                      </a:r>
                      <a:endParaRPr lang="ru-RU" sz="4000" b="1" kern="1200" dirty="0">
                        <a:solidFill>
                          <a:srgbClr val="0000FF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  <a:hlinkClick r:id="rId18" action="ppaction://hlinksldjump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 smtClean="0">
                          <a:latin typeface="Courier New" pitchFamily="49" charset="0"/>
                          <a:cs typeface="Courier New" pitchFamily="49" charset="0"/>
                          <a:hlinkClick r:id="rId22" action="ppaction://hlinksldjump"/>
                        </a:rPr>
                        <a:t>50</a:t>
                      </a:r>
                      <a:endParaRPr lang="ru-RU" sz="4000" b="1" kern="1200" dirty="0">
                        <a:solidFill>
                          <a:srgbClr val="0000FF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  <a:hlinkClick r:id="rId18" action="ppaction://hlinksldjump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72523"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latin typeface="Courier New" pitchFamily="49" charset="0"/>
                          <a:cs typeface="Courier New" pitchFamily="49" charset="0"/>
                        </a:rPr>
                        <a:t>ЛИТЕРАТУРА</a:t>
                      </a:r>
                      <a:endParaRPr lang="ru-RU" sz="3200" b="1" kern="1200" dirty="0">
                        <a:solidFill>
                          <a:schemeClr val="dk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 smtClean="0">
                          <a:latin typeface="Courier New" pitchFamily="49" charset="0"/>
                          <a:cs typeface="Courier New" pitchFamily="49" charset="0"/>
                          <a:hlinkClick r:id="rId23" action="ppaction://hlinksldjump"/>
                        </a:rPr>
                        <a:t>10</a:t>
                      </a:r>
                      <a:endParaRPr lang="ru-RU" sz="4000" b="1" kern="1200" dirty="0">
                        <a:solidFill>
                          <a:srgbClr val="0000FF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  <a:hlinkClick r:id="rId18" action="ppaction://hlinksldjump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 smtClean="0">
                          <a:latin typeface="Courier New" pitchFamily="49" charset="0"/>
                          <a:cs typeface="Courier New" pitchFamily="49" charset="0"/>
                          <a:hlinkClick r:id="rId24" action="ppaction://hlinksldjump"/>
                        </a:rPr>
                        <a:t>20</a:t>
                      </a:r>
                      <a:endParaRPr lang="ru-RU" sz="4000" b="1" kern="1200" dirty="0">
                        <a:solidFill>
                          <a:srgbClr val="0000FF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  <a:hlinkClick r:id="rId18" action="ppaction://hlinksldjump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 smtClean="0">
                          <a:latin typeface="Courier New" pitchFamily="49" charset="0"/>
                          <a:cs typeface="Courier New" pitchFamily="49" charset="0"/>
                          <a:hlinkClick r:id="rId25" action="ppaction://hlinksldjump"/>
                        </a:rPr>
                        <a:t>30</a:t>
                      </a:r>
                      <a:endParaRPr lang="ru-RU" sz="4000" b="1" kern="1200" dirty="0">
                        <a:solidFill>
                          <a:srgbClr val="0000FF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  <a:hlinkClick r:id="rId18" action="ppaction://hlinksldjump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 smtClean="0">
                          <a:latin typeface="Courier New" pitchFamily="49" charset="0"/>
                          <a:cs typeface="Courier New" pitchFamily="49" charset="0"/>
                          <a:hlinkClick r:id="rId26" action="ppaction://hlinksldjump"/>
                        </a:rPr>
                        <a:t>40</a:t>
                      </a:r>
                      <a:endParaRPr lang="ru-RU" sz="4000" b="1" kern="1200" dirty="0">
                        <a:solidFill>
                          <a:srgbClr val="0000FF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  <a:hlinkClick r:id="rId18" action="ppaction://hlinksldjump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 smtClean="0">
                          <a:latin typeface="Courier New" pitchFamily="49" charset="0"/>
                          <a:cs typeface="Courier New" pitchFamily="49" charset="0"/>
                          <a:hlinkClick r:id="rId27" action="ppaction://hlinksldjump"/>
                        </a:rPr>
                        <a:t>50</a:t>
                      </a:r>
                      <a:endParaRPr lang="ru-RU" sz="4000" b="1" kern="1200" dirty="0">
                        <a:solidFill>
                          <a:srgbClr val="0000FF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  <a:hlinkClick r:id="rId18" action="ppaction://hlinksldjump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hlinkClick r:id="rId28" action="ppaction://hlinksldjump"/>
          </p:cNvPr>
          <p:cNvSpPr/>
          <p:nvPr/>
        </p:nvSpPr>
        <p:spPr>
          <a:xfrm>
            <a:off x="395536" y="260648"/>
            <a:ext cx="244827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66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4"/>
          <p:cNvSpPr txBox="1">
            <a:spLocks/>
          </p:cNvSpPr>
          <p:nvPr/>
        </p:nvSpPr>
        <p:spPr>
          <a:xfrm>
            <a:off x="1979712" y="116632"/>
            <a:ext cx="5472608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«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Краеведение» за 30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19" name="Текст 6"/>
          <p:cNvSpPr txBox="1">
            <a:spLocks/>
          </p:cNvSpPr>
          <p:nvPr/>
        </p:nvSpPr>
        <p:spPr>
          <a:xfrm>
            <a:off x="323528" y="5013176"/>
            <a:ext cx="7200800" cy="16561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b="1" dirty="0" smtClean="0">
                <a:latin typeface="Courier New" pitchFamily="49" charset="0"/>
                <a:cs typeface="Courier New" pitchFamily="49" charset="0"/>
              </a:rPr>
              <a:t>Ул. Садовая переименована в ул. Лермонтова в 1964 году</a:t>
            </a:r>
            <a:endParaRPr lang="ru-RU" sz="2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3528" y="980728"/>
            <a:ext cx="8424936" cy="388843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400" b="1" dirty="0" smtClean="0">
                <a:latin typeface="Courier New" pitchFamily="49" charset="0"/>
                <a:cs typeface="Courier New" pitchFamily="49" charset="0"/>
              </a:rPr>
              <a:t>Когда и какая  улица была переименована  в честь М.Ю. Лермонтова?</a:t>
            </a:r>
            <a:endParaRPr lang="ru-RU" sz="40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59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1979712" y="116632"/>
            <a:ext cx="5472608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«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Краеведение» за 40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17" name="Текст 6"/>
          <p:cNvSpPr txBox="1">
            <a:spLocks/>
          </p:cNvSpPr>
          <p:nvPr/>
        </p:nvSpPr>
        <p:spPr>
          <a:xfrm>
            <a:off x="179512" y="4509120"/>
            <a:ext cx="7272808" cy="223224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Фамильная часовня в имении Тарханы</a:t>
            </a:r>
            <a:endParaRPr lang="ru-RU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512" y="1052736"/>
            <a:ext cx="8712968" cy="208823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/>
              <a:t>Где покоится М.Ю. Лермонтов?</a:t>
            </a:r>
            <a:endParaRPr lang="ru-RU" sz="3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6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Заголовок 4"/>
          <p:cNvSpPr txBox="1">
            <a:spLocks/>
          </p:cNvSpPr>
          <p:nvPr/>
        </p:nvSpPr>
        <p:spPr>
          <a:xfrm>
            <a:off x="179512" y="116632"/>
            <a:ext cx="878497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«Краеведение» за 50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1979712" y="116632"/>
            <a:ext cx="5472608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«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Краеведение» за 50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14" name="Текст 6"/>
          <p:cNvSpPr txBox="1">
            <a:spLocks/>
          </p:cNvSpPr>
          <p:nvPr/>
        </p:nvSpPr>
        <p:spPr>
          <a:xfrm>
            <a:off x="323528" y="4797152"/>
            <a:ext cx="6912768" cy="1800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Они приходились друг другу троюродными братьями </a:t>
            </a:r>
            <a:endParaRPr lang="ru-RU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528" y="980728"/>
            <a:ext cx="8496944" cy="29523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Какие родственные связи были у М.Ю. Лермонтова с П.А. Столыпиным?</a:t>
            </a:r>
            <a:endParaRPr lang="ru-RU" sz="32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6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179512" y="116632"/>
            <a:ext cx="878497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«Литература» за 10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1979712" y="116632"/>
            <a:ext cx="5472608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«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Литература» за 10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18" name="Текст 6"/>
          <p:cNvSpPr txBox="1">
            <a:spLocks/>
          </p:cNvSpPr>
          <p:nvPr/>
        </p:nvSpPr>
        <p:spPr>
          <a:xfrm>
            <a:off x="323528" y="5517232"/>
            <a:ext cx="5904656" cy="115212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позора мелочных обид</a:t>
            </a:r>
            <a:endParaRPr lang="ru-RU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5536" y="980728"/>
            <a:ext cx="8352928" cy="24482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latin typeface="Courier New" pitchFamily="49" charset="0"/>
                <a:cs typeface="Courier New" pitchFamily="49" charset="0"/>
              </a:rPr>
              <a:t>Чего не вынесла душа поэта из стихотворения «Смерть поэта»?</a:t>
            </a:r>
            <a:endParaRPr lang="ru-RU" sz="2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23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179512" y="116632"/>
            <a:ext cx="878497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«Литература» за 20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1979712" y="116632"/>
            <a:ext cx="5472608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«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Литература» за 20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16" name="Текст 6"/>
          <p:cNvSpPr txBox="1">
            <a:spLocks/>
          </p:cNvSpPr>
          <p:nvPr/>
        </p:nvSpPr>
        <p:spPr>
          <a:xfrm>
            <a:off x="395536" y="5589240"/>
            <a:ext cx="4104456" cy="108012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Л.Н. Толстой</a:t>
            </a:r>
            <a:endParaRPr lang="ru-RU" sz="4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512" y="980728"/>
            <a:ext cx="8568952" cy="42484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Какой русский писатель назвал стихотворение «Бородино» «зерном» романа «Война и мир»? </a:t>
            </a:r>
            <a:endParaRPr lang="ru-RU" sz="32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15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1979712" y="116632"/>
            <a:ext cx="5472608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«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Литература» за 30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18" name="Текст 6"/>
          <p:cNvSpPr txBox="1">
            <a:spLocks/>
          </p:cNvSpPr>
          <p:nvPr/>
        </p:nvSpPr>
        <p:spPr>
          <a:xfrm>
            <a:off x="251520" y="5229200"/>
            <a:ext cx="6336704" cy="115212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b="1" dirty="0" err="1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Малюты</a:t>
            </a:r>
            <a:r>
              <a:rPr lang="ru-RU" sz="4000" b="1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Скуратова</a:t>
            </a:r>
            <a:endParaRPr lang="ru-RU" sz="4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0" y="980728"/>
            <a:ext cx="8568952" cy="34563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Из какой семьи родом </a:t>
            </a:r>
            <a:r>
              <a:rPr lang="ru-RU" sz="3200" b="1" dirty="0" err="1" smtClean="0">
                <a:latin typeface="Courier New" pitchFamily="49" charset="0"/>
                <a:cs typeface="Courier New" pitchFamily="49" charset="0"/>
              </a:rPr>
              <a:t>Кирибеевич</a:t>
            </a:r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, герой «Песни про купца Калашникова»?</a:t>
            </a:r>
            <a:endParaRPr lang="ru-RU" sz="32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59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1979712" y="116632"/>
            <a:ext cx="5472608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«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Литература» за 40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16" name="Текст 6"/>
          <p:cNvSpPr txBox="1">
            <a:spLocks/>
          </p:cNvSpPr>
          <p:nvPr/>
        </p:nvSpPr>
        <p:spPr>
          <a:xfrm>
            <a:off x="395536" y="5805264"/>
            <a:ext cx="324036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Мцыри</a:t>
            </a:r>
            <a:endParaRPr lang="ru-RU" sz="4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3528" y="980728"/>
            <a:ext cx="8424936" cy="45365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О каком герое Лермонтова Белинский писал: «Что </a:t>
            </a:r>
            <a:r>
              <a:rPr lang="ru-RU" sz="3600" b="1" dirty="0" err="1" smtClean="0">
                <a:latin typeface="Courier New" pitchFamily="49" charset="0"/>
                <a:cs typeface="Courier New" pitchFamily="49" charset="0"/>
              </a:rPr>
              <a:t>заогненная</a:t>
            </a:r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 душа, что за мощный дух, что за исполинская натура…»? </a:t>
            </a:r>
            <a:endParaRPr lang="ru-RU" sz="3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6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Заголовок 4"/>
          <p:cNvSpPr txBox="1">
            <a:spLocks/>
          </p:cNvSpPr>
          <p:nvPr/>
        </p:nvSpPr>
        <p:spPr>
          <a:xfrm>
            <a:off x="1979712" y="116632"/>
            <a:ext cx="5472608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«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Литература» за 50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17" name="Текст 6"/>
          <p:cNvSpPr txBox="1">
            <a:spLocks/>
          </p:cNvSpPr>
          <p:nvPr/>
        </p:nvSpPr>
        <p:spPr>
          <a:xfrm>
            <a:off x="395536" y="5805264"/>
            <a:ext cx="3312368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b="1" dirty="0" smtClean="0">
                <a:latin typeface="Courier New" pitchFamily="49" charset="0"/>
                <a:cs typeface="Courier New" pitchFamily="49" charset="0"/>
              </a:rPr>
              <a:t>«Дума»</a:t>
            </a:r>
            <a:endParaRPr lang="ru-RU" sz="4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536" y="980728"/>
            <a:ext cx="8280920" cy="44644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Какое стихотворение считают прологом к «Герою нашего времени», так как в нём даётся характеристика современного общества и его представителей как порождения времени? </a:t>
            </a:r>
            <a:endParaRPr lang="ru-RU" sz="3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6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512" y="953344"/>
            <a:ext cx="8784976" cy="189959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700" b="1" dirty="0" smtClean="0">
                <a:solidFill>
                  <a:schemeClr val="tx1"/>
                </a:solidFill>
                <a:latin typeface="Courier New" pitchFamily="49" charset="0"/>
                <a:ea typeface="+mj-ea"/>
                <a:cs typeface="Courier New" pitchFamily="49" charset="0"/>
              </a:rPr>
              <a:t>Природа какого региона служат фоном для многих произведений Лермонтова?</a:t>
            </a:r>
            <a:endParaRPr lang="ru-RU" sz="3700" b="1" dirty="0">
              <a:solidFill>
                <a:schemeClr val="tx1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6"/>
          <p:cNvSpPr txBox="1">
            <a:spLocks/>
          </p:cNvSpPr>
          <p:nvPr/>
        </p:nvSpPr>
        <p:spPr>
          <a:xfrm>
            <a:off x="251520" y="5805264"/>
            <a:ext cx="4752528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Природа Кавказа</a:t>
            </a:r>
            <a:endParaRPr lang="ru-RU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1907704" y="116632"/>
            <a:ext cx="5184576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«География» за 10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pic>
        <p:nvPicPr>
          <p:cNvPr id="30722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924944"/>
            <a:ext cx="2999414" cy="2448272"/>
          </a:xfrm>
          <a:prstGeom prst="rect">
            <a:avLst/>
          </a:prstGeom>
          <a:noFill/>
        </p:spPr>
      </p:pic>
      <p:pic>
        <p:nvPicPr>
          <p:cNvPr id="30726" name="Picture 6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996952"/>
            <a:ext cx="3639390" cy="2047157"/>
          </a:xfrm>
          <a:prstGeom prst="rect">
            <a:avLst/>
          </a:prstGeom>
          <a:noFill/>
        </p:spPr>
      </p:pic>
      <p:pic>
        <p:nvPicPr>
          <p:cNvPr id="30724" name="Picture 4" descr="Picture background"/>
          <p:cNvPicPr>
            <a:picLocks noChangeAspect="1" noChangeArrowheads="1"/>
          </p:cNvPicPr>
          <p:nvPr/>
        </p:nvPicPr>
        <p:blipFill>
          <a:blip r:embed="rId6" cstate="print"/>
          <a:srcRect r="13379"/>
          <a:stretch>
            <a:fillRect/>
          </a:stretch>
        </p:blipFill>
        <p:spPr bwMode="auto">
          <a:xfrm>
            <a:off x="2771800" y="3717032"/>
            <a:ext cx="2993070" cy="19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4288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512" y="953344"/>
            <a:ext cx="8784976" cy="20436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700" b="1" dirty="0" smtClean="0">
                <a:solidFill>
                  <a:schemeClr val="tx1"/>
                </a:solidFill>
                <a:latin typeface="Courier New" pitchFamily="49" charset="0"/>
                <a:ea typeface="+mj-ea"/>
                <a:cs typeface="Courier New" pitchFamily="49" charset="0"/>
              </a:rPr>
              <a:t>Где находится город Лермонтов, названный в честь поэта?</a:t>
            </a: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733256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Заголовок 4"/>
          <p:cNvSpPr txBox="1">
            <a:spLocks/>
          </p:cNvSpPr>
          <p:nvPr/>
        </p:nvSpPr>
        <p:spPr>
          <a:xfrm>
            <a:off x="1835696" y="116632"/>
            <a:ext cx="5112568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«География» за 20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12" name="Текст 6"/>
          <p:cNvSpPr txBox="1">
            <a:spLocks/>
          </p:cNvSpPr>
          <p:nvPr/>
        </p:nvSpPr>
        <p:spPr>
          <a:xfrm>
            <a:off x="107504" y="5949280"/>
            <a:ext cx="6768752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Ставропольский край</a:t>
            </a:r>
            <a:endParaRPr lang="ru-RU" sz="4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9698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068960"/>
            <a:ext cx="4464496" cy="2798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492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512" y="953344"/>
            <a:ext cx="8784976" cy="1971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700" b="1" dirty="0" smtClean="0">
                <a:solidFill>
                  <a:schemeClr val="tx1"/>
                </a:solidFill>
                <a:latin typeface="Courier New" pitchFamily="49" charset="0"/>
                <a:ea typeface="+mj-ea"/>
                <a:cs typeface="Courier New" pitchFamily="49" charset="0"/>
              </a:rPr>
              <a:t>Холмы </a:t>
            </a:r>
            <a:r>
              <a:rPr lang="ru-RU" sz="3700" b="1" dirty="0" smtClean="0">
                <a:solidFill>
                  <a:schemeClr val="tx1"/>
                </a:solidFill>
                <a:latin typeface="Courier New" pitchFamily="49" charset="0"/>
                <a:ea typeface="+mj-ea"/>
                <a:cs typeface="Courier New" pitchFamily="49" charset="0"/>
              </a:rPr>
              <a:t>какого региона </a:t>
            </a:r>
            <a:r>
              <a:rPr lang="ru-RU" sz="3700" b="1" dirty="0" smtClean="0">
                <a:solidFill>
                  <a:schemeClr val="tx1"/>
                </a:solidFill>
                <a:latin typeface="Courier New" pitchFamily="49" charset="0"/>
                <a:ea typeface="+mj-ea"/>
                <a:cs typeface="Courier New" pitchFamily="49" charset="0"/>
              </a:rPr>
              <a:t>упоминал Лермонтов в стихотворении «Сон»?</a:t>
            </a:r>
          </a:p>
          <a:p>
            <a:endParaRPr lang="ru-RU" sz="4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949280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1835696" y="116632"/>
            <a:ext cx="5112568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«География» за 30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323528" y="5733256"/>
            <a:ext cx="4896544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700" b="1" dirty="0" smtClean="0">
                <a:latin typeface="Courier New" pitchFamily="49" charset="0"/>
                <a:ea typeface="+mj-ea"/>
                <a:cs typeface="Courier New" pitchFamily="49" charset="0"/>
              </a:rPr>
              <a:t>долина Дагестана</a:t>
            </a:r>
            <a:endParaRPr lang="ru-RU" sz="3700" b="1" dirty="0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pic>
        <p:nvPicPr>
          <p:cNvPr id="28674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7764" y="2996952"/>
            <a:ext cx="3996444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328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>
          <a:xfrm>
            <a:off x="197540" y="953344"/>
            <a:ext cx="8766947" cy="15395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700" b="1" dirty="0" smtClean="0">
                <a:solidFill>
                  <a:schemeClr val="tx1"/>
                </a:solidFill>
                <a:latin typeface="Courier New" pitchFamily="49" charset="0"/>
                <a:ea typeface="+mj-ea"/>
                <a:cs typeface="Courier New" pitchFamily="49" charset="0"/>
              </a:rPr>
              <a:t>Около какой горы состоялась дуэль Лермонтова и Мартынова?</a:t>
            </a:r>
            <a:endParaRPr lang="ru-RU" sz="3700" b="1" dirty="0">
              <a:solidFill>
                <a:schemeClr val="tx1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1835696" y="116632"/>
            <a:ext cx="5112568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«География» за 40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15" name="Текст 6"/>
          <p:cNvSpPr txBox="1">
            <a:spLocks/>
          </p:cNvSpPr>
          <p:nvPr/>
        </p:nvSpPr>
        <p:spPr>
          <a:xfrm>
            <a:off x="251520" y="6021288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Машук</a:t>
            </a:r>
            <a:endParaRPr lang="ru-RU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7650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 b="15493"/>
          <a:stretch>
            <a:fillRect/>
          </a:stretch>
        </p:blipFill>
        <p:spPr bwMode="auto">
          <a:xfrm>
            <a:off x="1475656" y="2564903"/>
            <a:ext cx="5976664" cy="3367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217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1835696" y="116632"/>
            <a:ext cx="5112568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«География» за 50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14" name="Текст 6"/>
          <p:cNvSpPr txBox="1">
            <a:spLocks/>
          </p:cNvSpPr>
          <p:nvPr/>
        </p:nvSpPr>
        <p:spPr>
          <a:xfrm>
            <a:off x="179512" y="6021288"/>
            <a:ext cx="2808312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Кисловодск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15"/>
          <p:cNvSpPr>
            <a:spLocks noGrp="1"/>
          </p:cNvSpPr>
          <p:nvPr>
            <p:ph type="body" sz="half" idx="2"/>
          </p:nvPr>
        </p:nvSpPr>
        <p:spPr>
          <a:xfrm>
            <a:off x="251520" y="953344"/>
            <a:ext cx="8640960" cy="28356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ea typeface="+mj-ea"/>
                <a:cs typeface="Courier New" pitchFamily="49" charset="0"/>
              </a:rPr>
              <a:t>В этом городе Лермонтов бывал часто. Впервые, еще в детстве, с бабушкой. Самый известный адрес, по которому останавливался поэт: улица Коминтерна, 3, дом Реброва. Позже, во время ссылки, здесь были написаны многие произведения Лермонтова. Как называется этот город?</a:t>
            </a:r>
            <a:endParaRPr lang="ru-RU" sz="2400" b="1" dirty="0">
              <a:solidFill>
                <a:schemeClr val="tx1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pic>
        <p:nvPicPr>
          <p:cNvPr id="26626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3862" y="3861048"/>
            <a:ext cx="3840426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217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1340768"/>
            <a:ext cx="8064896" cy="2664296"/>
          </a:xfrm>
        </p:spPr>
        <p:txBody>
          <a:bodyPr>
            <a:normAutofit/>
          </a:bodyPr>
          <a:lstStyle/>
          <a:p>
            <a:r>
              <a:rPr lang="ru-RU" sz="3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  <a:endParaRPr lang="ru-RU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611560" y="5301208"/>
            <a:ext cx="5616624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>
                <a:solidFill>
                  <a:schemeClr val="dk1"/>
                </a:solidFill>
                <a:latin typeface="Courier New" pitchFamily="49" charset="0"/>
                <a:cs typeface="Courier New" pitchFamily="49" charset="0"/>
              </a:rPr>
              <a:t>К. А. Савицкий </a:t>
            </a:r>
            <a:endParaRPr lang="ru-RU" sz="4000" b="1" dirty="0">
              <a:solidFill>
                <a:schemeClr val="dk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4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472608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Courier New" pitchFamily="49" charset="0"/>
                <a:cs typeface="Courier New" pitchFamily="49" charset="0"/>
              </a:rPr>
              <a:t>«Искусство» за 10</a:t>
            </a:r>
            <a:endParaRPr lang="ru-RU" sz="4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1052736"/>
            <a:ext cx="8784976" cy="39604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urier New" pitchFamily="49" charset="0"/>
                <a:cs typeface="Courier New" pitchFamily="49" charset="0"/>
              </a:rPr>
              <a:t>Мир поэзии Лермонтова всеобъемлющ и безграничен, пронизан философскими размышлениями, пафосом свободы и мятежного духа. Такая поэзия не могла оставить равнодушными художников. Васнецов, Кустодиев, Суриков, Врубель Серов. А кто из известных Пензенских живописцев иллюстрировал произведения М.Ю. Лермонтова?</a:t>
            </a:r>
            <a:endParaRPr lang="ru-RU" sz="28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10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47664" y="116632"/>
            <a:ext cx="5688632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«Искусство» за 20</a:t>
            </a:r>
            <a:endParaRPr lang="ru-RU" sz="40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1340768"/>
            <a:ext cx="8064896" cy="26642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ru-RU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539552" y="5733256"/>
            <a:ext cx="6048672" cy="56572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 smtClean="0">
                <a:latin typeface="Courier New" pitchFamily="49" charset="0"/>
                <a:cs typeface="Courier New" pitchFamily="49" charset="0"/>
              </a:rPr>
              <a:t>"На севере диком..." ("Сосна")</a:t>
            </a:r>
            <a:endParaRPr lang="ru-RU" sz="2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1052736"/>
            <a:ext cx="8712968" cy="34563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Эти стихи положили на музыку более 100 композиторов, в том числе: А. С. Даргомыжский (1850); Н. А. Римский-Корсаков (1876); С. В. Рахманинов (1895); М. А. </a:t>
            </a:r>
            <a:r>
              <a:rPr lang="ru-RU" sz="22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Балакирев</a:t>
            </a:r>
            <a:r>
              <a:rPr lang="ru-RU" sz="2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(1896) и многие другие. Что это за стихотворение, написанное в 1841 г.?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 Причем это не собственное сочинение, а вольный перевод стихотворения Г. Гейне.</a:t>
            </a:r>
            <a:endParaRPr lang="ru-RU" sz="40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29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919FF"/>
      </a:hlink>
      <a:folHlink>
        <a:srgbClr val="FFFF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906</Words>
  <Application>Microsoft Office PowerPoint</Application>
  <PresentationFormat>Экран (4:3)</PresentationFormat>
  <Paragraphs>118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«Искусство» за 10</vt:lpstr>
      <vt:lpstr>«Искусство» за 20</vt:lpstr>
      <vt:lpstr>Презентация PowerPoint</vt:lpstr>
      <vt:lpstr>Как сурская земля увековечила память поэта? Сколько всего памятников М.Ю. Лермонтова в Пензе и Пензенской области?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теме «…»</dc:title>
  <dc:creator>Ксю</dc:creator>
  <cp:lastModifiedBy>3</cp:lastModifiedBy>
  <cp:revision>29</cp:revision>
  <dcterms:created xsi:type="dcterms:W3CDTF">2017-01-13T14:14:40Z</dcterms:created>
  <dcterms:modified xsi:type="dcterms:W3CDTF">2024-10-11T11:31:39Z</dcterms:modified>
</cp:coreProperties>
</file>